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42" r:id="rId5"/>
    <p:sldId id="359" r:id="rId6"/>
    <p:sldId id="365" r:id="rId7"/>
    <p:sldId id="383" r:id="rId8"/>
    <p:sldId id="386" r:id="rId9"/>
    <p:sldId id="388" r:id="rId10"/>
    <p:sldId id="389" r:id="rId11"/>
    <p:sldId id="373" r:id="rId12"/>
    <p:sldId id="391" r:id="rId13"/>
    <p:sldId id="375" r:id="rId14"/>
    <p:sldId id="390" r:id="rId15"/>
    <p:sldId id="387" r:id="rId16"/>
    <p:sldId id="376" r:id="rId17"/>
    <p:sldId id="392" r:id="rId18"/>
    <p:sldId id="382" r:id="rId19"/>
    <p:sldId id="3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D4140-E2FC-58B0-A171-E2F8242D1CC6}" v="512" dt="2025-01-15T16:26:41.458"/>
    <p1510:client id="{6795E37C-BCFE-59B2-CF8F-A6C00F83AA6D}" v="223" dt="2025-01-15T16:32:39.726"/>
    <p1510:client id="{7706361A-174C-1EDA-34BA-EBE353D47091}" v="195" dt="2025-01-16T12:43:47.216"/>
    <p1510:client id="{9FBC4C84-BCF4-DCF4-714B-5EEE92CB670F}" v="547" dt="2025-01-15T23:34:00.209"/>
    <p1510:client id="{B516C947-4AAE-5653-C9F4-952203BB4DEF}" v="53" dt="2025-01-15T14:52:48.129"/>
    <p1510:client id="{C5BCE998-4739-3657-B3D1-EB68E87AC378}" v="73" dt="2025-01-15T11:54:13.180"/>
    <p1510:client id="{C9436C4B-CDE6-9142-D839-E8B5ACDAFF54}" v="3" dt="2025-01-15T23:40:26.796"/>
    <p1510:client id="{E20D7033-1937-E71A-4E0E-FBF86FA0FF1C}" v="57" dt="2025-01-16T13:27:50.009"/>
    <p1510:client id="{EB6AA03E-AB19-74B5-B460-B3F87B5DA08C}" v="611" dt="2025-01-15T14:47:32.855"/>
    <p1510:client id="{ED5F5904-FD1C-8280-ACD0-BF759C55D701}" v="21" dt="2025-01-16T08:11:03.182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Стиль із теми 1 –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Стиль із теми 1 –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Стиль із теми 1 –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Andrii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Andrii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>
                <a:ea typeface="Calibri" panose="020F0502020204030204"/>
                <a:cs typeface="Calibri" panose="020F0502020204030204"/>
              </a:rPr>
              <a:t>Introduction – physics, gravitational waves</a:t>
            </a:r>
            <a:endParaRPr lang="en-US"/>
          </a:p>
          <a:p>
            <a:r>
              <a:rPr lang="en-US">
                <a:ea typeface="Calibri" panose="020F0502020204030204"/>
                <a:cs typeface="Calibri" panose="020F0502020204030204"/>
              </a:rPr>
              <a:t>Citizen science – Gravity Spy project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Machine learning – how ML aids science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Outcomes – Gravity Spy project outcomes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Fedir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Fedir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8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Możliwe </a:t>
            </a:r>
            <a:r>
              <a:rPr lang="en-US" err="1"/>
              <a:t>będzie</a:t>
            </a:r>
            <a:r>
              <a:rPr lang="en-US"/>
              <a:t> </a:t>
            </a:r>
            <a:r>
              <a:rPr lang="en-US" err="1"/>
              <a:t>wykrycie</a:t>
            </a:r>
            <a:r>
              <a:rPr lang="en-US"/>
              <a:t> </a:t>
            </a:r>
            <a:r>
              <a:rPr lang="en-US" err="1"/>
              <a:t>szeregu</a:t>
            </a:r>
            <a:r>
              <a:rPr lang="en-US"/>
              <a:t> </a:t>
            </a:r>
            <a:r>
              <a:rPr lang="en-US" err="1"/>
              <a:t>zdarzeń</a:t>
            </a:r>
            <a:r>
              <a:rPr lang="en-US"/>
              <a:t> </a:t>
            </a:r>
            <a:r>
              <a:rPr lang="en-US" err="1"/>
              <a:t>astronomicznych</a:t>
            </a:r>
            <a:r>
              <a:rPr lang="en-US"/>
              <a:t>, </a:t>
            </a:r>
            <a:r>
              <a:rPr lang="en-US" err="1"/>
              <a:t>które</a:t>
            </a:r>
            <a:r>
              <a:rPr lang="en-US"/>
              <a:t> </a:t>
            </a:r>
            <a:r>
              <a:rPr lang="en-US" err="1"/>
              <a:t>nigdy</a:t>
            </a:r>
            <a:r>
              <a:rPr lang="en-US"/>
              <a:t> </a:t>
            </a:r>
            <a:r>
              <a:rPr lang="en-US" err="1"/>
              <a:t>wcześniej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zostały</a:t>
            </a:r>
            <a:r>
              <a:rPr lang="en-US"/>
              <a:t> </a:t>
            </a:r>
            <a:r>
              <a:rPr lang="en-US" err="1"/>
              <a:t>bezpośrednio</a:t>
            </a:r>
            <a:r>
              <a:rPr lang="en-US"/>
              <a:t> </a:t>
            </a:r>
            <a:r>
              <a:rPr lang="en-US" err="1"/>
              <a:t>zarejestrowane</a:t>
            </a:r>
            <a:endParaRPr lang="uk-UA" err="1"/>
          </a:p>
          <a:p>
            <a:r>
              <a:rPr lang="en-US"/>
              <a:t>Istnieje </a:t>
            </a:r>
            <a:r>
              <a:rPr lang="en-US" err="1"/>
              <a:t>wiele</a:t>
            </a:r>
            <a:r>
              <a:rPr lang="en-US"/>
              <a:t> </a:t>
            </a:r>
            <a:r>
              <a:rPr lang="en-US" err="1"/>
              <a:t>kosmicznych</a:t>
            </a:r>
            <a:r>
              <a:rPr lang="en-US"/>
              <a:t> </a:t>
            </a:r>
            <a:r>
              <a:rPr lang="en-US" err="1"/>
              <a:t>źródeł</a:t>
            </a:r>
            <a:r>
              <a:rPr lang="en-US"/>
              <a:t> </a:t>
            </a:r>
            <a:r>
              <a:rPr lang="en-US" err="1"/>
              <a:t>fal</a:t>
            </a:r>
            <a:r>
              <a:rPr lang="en-US"/>
              <a:t> </a:t>
            </a:r>
            <a:r>
              <a:rPr lang="en-US" err="1"/>
              <a:t>grawitacyjnych</a:t>
            </a:r>
            <a:r>
              <a:rPr lang="en-US"/>
              <a:t>, ale </a:t>
            </a:r>
            <a:r>
              <a:rPr lang="en-US" err="1"/>
              <a:t>głównym</a:t>
            </a:r>
            <a:r>
              <a:rPr lang="en-US"/>
              <a:t> </a:t>
            </a:r>
            <a:r>
              <a:rPr lang="en-US" err="1"/>
              <a:t>źródłem</a:t>
            </a:r>
            <a:r>
              <a:rPr lang="en-US"/>
              <a:t>,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którego</a:t>
            </a:r>
            <a:r>
              <a:rPr lang="en-US"/>
              <a:t> </a:t>
            </a:r>
            <a:r>
              <a:rPr lang="en-US" err="1"/>
              <a:t>wykrywaniu</a:t>
            </a:r>
            <a:r>
              <a:rPr lang="en-US"/>
              <a:t> </a:t>
            </a:r>
            <a:r>
              <a:rPr lang="en-US" err="1"/>
              <a:t>skupia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LIGO, </a:t>
            </a:r>
            <a:r>
              <a:rPr lang="en-US" err="1"/>
              <a:t>są</a:t>
            </a:r>
            <a:r>
              <a:rPr lang="en-US"/>
              <a:t> </a:t>
            </a:r>
            <a:r>
              <a:rPr lang="en-US" err="1"/>
              <a:t>gwałtowne</a:t>
            </a:r>
            <a:r>
              <a:rPr lang="en-US"/>
              <a:t> </a:t>
            </a:r>
            <a:r>
              <a:rPr lang="en-US" err="1"/>
              <a:t>zderzenia</a:t>
            </a:r>
            <a:r>
              <a:rPr lang="en-US"/>
              <a:t> </a:t>
            </a:r>
            <a:r>
              <a:rPr lang="en-US" err="1"/>
              <a:t>wysoce</a:t>
            </a:r>
            <a:r>
              <a:rPr lang="en-US"/>
              <a:t> </a:t>
            </a:r>
            <a:r>
              <a:rPr lang="en-US" err="1"/>
              <a:t>masywnych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zwartych</a:t>
            </a:r>
            <a:r>
              <a:rPr lang="en-US"/>
              <a:t> </a:t>
            </a:r>
            <a:r>
              <a:rPr lang="en-US" err="1"/>
              <a:t>obiektów</a:t>
            </a:r>
            <a:r>
              <a:rPr lang="en-US"/>
              <a:t>. </a:t>
            </a:r>
            <a:r>
              <a:rPr lang="en-US" err="1"/>
              <a:t>Wszystkie</a:t>
            </a:r>
            <a:r>
              <a:rPr lang="en-US"/>
              <a:t> </a:t>
            </a:r>
            <a:r>
              <a:rPr lang="en-US" err="1"/>
              <a:t>dotychczas</a:t>
            </a:r>
            <a:r>
              <a:rPr lang="en-US"/>
              <a:t> </a:t>
            </a:r>
            <a:r>
              <a:rPr lang="en-US" err="1"/>
              <a:t>wykryte</a:t>
            </a:r>
            <a:r>
              <a:rPr lang="en-US"/>
              <a:t> </a:t>
            </a:r>
            <a:r>
              <a:rPr lang="en-US" err="1"/>
              <a:t>sygnały</a:t>
            </a:r>
            <a:r>
              <a:rPr lang="en-US"/>
              <a:t> </a:t>
            </a:r>
            <a:r>
              <a:rPr lang="en-US" err="1"/>
              <a:t>fal</a:t>
            </a:r>
            <a:r>
              <a:rPr lang="en-US"/>
              <a:t> </a:t>
            </a:r>
            <a:r>
              <a:rPr lang="en-US" err="1"/>
              <a:t>grawitacyjnych</a:t>
            </a:r>
            <a:r>
              <a:rPr lang="en-US"/>
              <a:t> </a:t>
            </a:r>
            <a:r>
              <a:rPr lang="en-US" err="1"/>
              <a:t>pochodzą</a:t>
            </a:r>
            <a:r>
              <a:rPr lang="en-US"/>
              <a:t> ze </a:t>
            </a:r>
            <a:r>
              <a:rPr lang="en-US" err="1"/>
              <a:t>zderzeń</a:t>
            </a:r>
            <a:r>
              <a:rPr lang="en-US"/>
              <a:t> </a:t>
            </a:r>
            <a:r>
              <a:rPr lang="en-US" err="1"/>
              <a:t>czarnych</a:t>
            </a:r>
            <a:r>
              <a:rPr lang="en-US"/>
              <a:t> </a:t>
            </a:r>
            <a:r>
              <a:rPr lang="en-US" err="1"/>
              <a:t>dziur</a:t>
            </a:r>
            <a:endParaRPr lang="uk-UA">
              <a:ea typeface="Calibri"/>
              <a:cs typeface="Calibri"/>
            </a:endParaRP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23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Jak </a:t>
            </a:r>
            <a:r>
              <a:rPr lang="en-US" err="1"/>
              <a:t>wykrywa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fale grawitacyjne?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Zasadniczo</a:t>
            </a:r>
            <a:r>
              <a:rPr lang="en-US"/>
              <a:t> </a:t>
            </a:r>
            <a:r>
              <a:rPr lang="en-US" err="1"/>
              <a:t>instrumenty</a:t>
            </a:r>
            <a:r>
              <a:rPr lang="en-US"/>
              <a:t> </a:t>
            </a:r>
            <a:r>
              <a:rPr lang="en-US" err="1"/>
              <a:t>używane</a:t>
            </a:r>
            <a:r>
              <a:rPr lang="en-US"/>
              <a:t> przez LIGO do wykrywania fal grawitacyjnych nazywane są interferometrami Michelsona. Wykorzystują one sposób, w jaki fale grawitacyjne zniekształcają czasoprzestrzeń - mianowicie wykorzystują fakt, że fale grawitacyjne zniekształcają czasoprzestrzeń w prostopadłych kierunkach. W rzeczywistości detektory są znacznie, znacznie bardziej skomplikowane niż standardowy interferometr Michelsona, ale aby zrozumieć, w jaki sposób ten instrument może wykrywać fale grawitacyjne, wystarczy ten prosty obraz.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Interferometr</a:t>
            </a:r>
            <a:r>
              <a:rPr lang="en-US"/>
              <a:t> </a:t>
            </a:r>
            <a:r>
              <a:rPr lang="en-US" err="1"/>
              <a:t>Michelsona</a:t>
            </a:r>
            <a:r>
              <a:rPr lang="en-US"/>
              <a:t> </a:t>
            </a:r>
            <a:r>
              <a:rPr lang="en-US" err="1"/>
              <a:t>składa</a:t>
            </a:r>
            <a:r>
              <a:rPr lang="en-US"/>
              <a:t> się z dwóch ramion o równej długości zorientowanych prostopadle do siebie, połączonych w łokciu (na zdjęciu kształt litery L). Wiązka laserowa jest wysyłana do kolanka, a następnie rozdzielana przez rozdzielacz wiązki. Rozdzielacz wiązki rozdziela wiązkę lasera na łokciu, powodując, że oddzielne wiązki przesuwają się w dół każdego ramienia. Na końcu każdego ramienia znajduje się lustro odbijające, które powoduje odbicie wiązki z powrotem w kierunku łokcia.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Ponieważ</a:t>
            </a:r>
            <a:r>
              <a:rPr lang="en-US"/>
              <a:t> </a:t>
            </a:r>
            <a:r>
              <a:rPr lang="en-US" err="1"/>
              <a:t>światło</a:t>
            </a:r>
            <a:r>
              <a:rPr lang="en-US"/>
              <a:t> </a:t>
            </a:r>
            <a:r>
              <a:rPr lang="en-US" err="1"/>
              <a:t>porusza</a:t>
            </a:r>
            <a:r>
              <a:rPr lang="en-US"/>
              <a:t> się ze stałą prędkością (prędkością światła), a ramiona są równej długości, z podstaw fizyki wiemy, że światło powinno powrócić do łokcia interferometru w tym samym czasie.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W </a:t>
            </a:r>
            <a:r>
              <a:rPr lang="en-US" err="1"/>
              <a:t>tym</a:t>
            </a:r>
            <a:r>
              <a:rPr lang="en-US"/>
              <a:t> </a:t>
            </a:r>
            <a:r>
              <a:rPr lang="en-US" err="1"/>
              <a:t>miejscu</a:t>
            </a:r>
            <a:r>
              <a:rPr lang="en-US"/>
              <a:t> do gry wkracza prostopadła orientacja ramion: gdy obie wiązki lasera wracają do kolanka, prostopadła orientacja ramion gwarantuje, że światło będzie idealnie poza fazą i będzie destrukcyjnie interferować w detektorze, tak że wiązki skutecznie się znoszą. Oczekujemy zatem, że w normalnych warunkach nie będzie żadnych pozostałości światła laserowego na łokciu (ilość światła pozostałego na łokciu mierzymy za pomocą przyrządu zwanego fotodetektorem).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Rozumiemy</a:t>
            </a:r>
            <a:r>
              <a:rPr lang="en-US"/>
              <a:t> </a:t>
            </a:r>
            <a:r>
              <a:rPr lang="en-US" err="1"/>
              <a:t>jednak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</a:t>
            </a:r>
            <a:r>
              <a:rPr lang="en-US" err="1"/>
              <a:t>fizycznym</a:t>
            </a:r>
            <a:r>
              <a:rPr lang="en-US"/>
              <a:t> </a:t>
            </a:r>
            <a:r>
              <a:rPr lang="en-US" err="1"/>
              <a:t>efektem</a:t>
            </a:r>
            <a:r>
              <a:rPr lang="en-US"/>
              <a:t> </a:t>
            </a:r>
            <a:r>
              <a:rPr lang="en-US" err="1"/>
              <a:t>fali</a:t>
            </a:r>
            <a:r>
              <a:rPr lang="en-US"/>
              <a:t> </a:t>
            </a:r>
            <a:r>
              <a:rPr lang="en-US" err="1"/>
              <a:t>grawitacyjnej</a:t>
            </a:r>
            <a:r>
              <a:rPr lang="en-US"/>
              <a:t> jest </a:t>
            </a:r>
            <a:r>
              <a:rPr lang="en-US" err="1"/>
              <a:t>rozciąganie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ściskanie</a:t>
            </a:r>
            <a:r>
              <a:rPr lang="en-US"/>
              <a:t> </a:t>
            </a:r>
            <a:r>
              <a:rPr lang="en-US" err="1"/>
              <a:t>czasoprzestrzeni</a:t>
            </a:r>
            <a:r>
              <a:rPr lang="en-US"/>
              <a:t>. </a:t>
            </a:r>
            <a:r>
              <a:rPr lang="en-US" err="1"/>
              <a:t>Gdyby</a:t>
            </a:r>
            <a:r>
              <a:rPr lang="en-US"/>
              <a:t> </a:t>
            </a:r>
            <a:r>
              <a:rPr lang="en-US" err="1"/>
              <a:t>fala</a:t>
            </a:r>
            <a:r>
              <a:rPr lang="en-US"/>
              <a:t> </a:t>
            </a:r>
            <a:r>
              <a:rPr lang="en-US" err="1"/>
              <a:t>grawitacyjna</a:t>
            </a:r>
            <a:r>
              <a:rPr lang="en-US"/>
              <a:t> </a:t>
            </a:r>
            <a:r>
              <a:rPr lang="en-US" err="1"/>
              <a:t>przechodziła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</a:t>
            </a:r>
            <a:r>
              <a:rPr lang="en-US" err="1"/>
              <a:t>interferometr</a:t>
            </a:r>
            <a:r>
              <a:rPr lang="en-US"/>
              <a:t> </a:t>
            </a:r>
            <a:r>
              <a:rPr lang="en-US" err="1"/>
              <a:t>podczas</a:t>
            </a:r>
            <a:r>
              <a:rPr lang="en-US"/>
              <a:t> </a:t>
            </a:r>
            <a:r>
              <a:rPr lang="en-US" err="1"/>
              <a:t>tego</a:t>
            </a:r>
            <a:r>
              <a:rPr lang="en-US"/>
              <a:t> </a:t>
            </a:r>
            <a:r>
              <a:rPr lang="en-US" err="1"/>
              <a:t>procesu</a:t>
            </a:r>
            <a:r>
              <a:rPr lang="en-US"/>
              <a:t>, w </a:t>
            </a:r>
            <a:r>
              <a:rPr lang="en-US" err="1"/>
              <a:t>rzeczywistości</a:t>
            </a:r>
            <a:r>
              <a:rPr lang="en-US"/>
              <a:t> </a:t>
            </a:r>
            <a:r>
              <a:rPr lang="en-US" err="1"/>
              <a:t>spodziewalibyśmy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w </a:t>
            </a:r>
            <a:r>
              <a:rPr lang="en-US" err="1"/>
              <a:t>fotodetektorze</a:t>
            </a:r>
            <a:r>
              <a:rPr lang="en-US"/>
              <a:t> </a:t>
            </a:r>
            <a:r>
              <a:rPr lang="en-US" err="1"/>
              <a:t>pozostaną</a:t>
            </a:r>
            <a:r>
              <a:rPr lang="en-US"/>
              <a:t> </a:t>
            </a:r>
            <a:r>
              <a:rPr lang="en-US" err="1"/>
              <a:t>resztki</a:t>
            </a:r>
            <a:r>
              <a:rPr lang="en-US"/>
              <a:t> </a:t>
            </a:r>
            <a:r>
              <a:rPr lang="en-US" err="1"/>
              <a:t>światła</a:t>
            </a:r>
            <a:r>
              <a:rPr lang="en-US"/>
              <a:t> </a:t>
            </a:r>
            <a:r>
              <a:rPr lang="en-US" err="1"/>
              <a:t>laserowego</a:t>
            </a:r>
            <a:r>
              <a:rPr lang="en-US"/>
              <a:t>. </a:t>
            </a:r>
            <a:r>
              <a:rPr lang="en-US" err="1"/>
              <a:t>Wynika</a:t>
            </a:r>
            <a:r>
              <a:rPr lang="en-US"/>
              <a:t> to z </a:t>
            </a:r>
            <a:r>
              <a:rPr lang="en-US" err="1"/>
              <a:t>faktu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</a:t>
            </a:r>
            <a:r>
              <a:rPr lang="en-US" err="1"/>
              <a:t>fala</a:t>
            </a:r>
            <a:r>
              <a:rPr lang="en-US"/>
              <a:t> </a:t>
            </a:r>
            <a:r>
              <a:rPr lang="en-US" err="1"/>
              <a:t>grawitacyjna</a:t>
            </a:r>
            <a:r>
              <a:rPr lang="en-US"/>
              <a:t> </a:t>
            </a:r>
            <a:r>
              <a:rPr lang="en-US" err="1"/>
              <a:t>rozciągałaby</a:t>
            </a:r>
            <a:r>
              <a:rPr lang="en-US"/>
              <a:t> </a:t>
            </a:r>
            <a:r>
              <a:rPr lang="en-US" err="1"/>
              <a:t>jedno</a:t>
            </a:r>
            <a:r>
              <a:rPr lang="en-US"/>
              <a:t> </a:t>
            </a:r>
            <a:r>
              <a:rPr lang="en-US" err="1"/>
              <a:t>ramię</a:t>
            </a:r>
            <a:r>
              <a:rPr lang="en-US"/>
              <a:t>, </a:t>
            </a:r>
            <a:r>
              <a:rPr lang="en-US" err="1"/>
              <a:t>jednocześnie</a:t>
            </a:r>
            <a:r>
              <a:rPr lang="en-US"/>
              <a:t> </a:t>
            </a:r>
            <a:r>
              <a:rPr lang="en-US" err="1"/>
              <a:t>ściskając</a:t>
            </a:r>
            <a:r>
              <a:rPr lang="en-US"/>
              <a:t> </a:t>
            </a:r>
            <a:r>
              <a:rPr lang="en-US" err="1"/>
              <a:t>drugie</a:t>
            </a:r>
            <a:r>
              <a:rPr lang="en-US"/>
              <a:t>. </a:t>
            </a:r>
            <a:r>
              <a:rPr lang="en-US" err="1"/>
              <a:t>Następnie</a:t>
            </a:r>
            <a:r>
              <a:rPr lang="en-US"/>
              <a:t> </a:t>
            </a:r>
            <a:r>
              <a:rPr lang="en-US" err="1"/>
              <a:t>zrobiłaby</a:t>
            </a:r>
            <a:r>
              <a:rPr lang="en-US"/>
              <a:t> </a:t>
            </a:r>
            <a:r>
              <a:rPr lang="en-US" err="1"/>
              <a:t>coś</a:t>
            </a:r>
            <a:r>
              <a:rPr lang="en-US"/>
              <a:t> </a:t>
            </a:r>
            <a:r>
              <a:rPr lang="en-US" err="1"/>
              <a:t>odwrotnego</a:t>
            </a:r>
            <a:r>
              <a:rPr lang="en-US"/>
              <a:t> (</a:t>
            </a:r>
            <a:r>
              <a:rPr lang="en-US" err="1"/>
              <a:t>rozciągnęłaby</a:t>
            </a:r>
            <a:r>
              <a:rPr lang="en-US"/>
              <a:t> </a:t>
            </a:r>
            <a:r>
              <a:rPr lang="en-US" err="1"/>
              <a:t>drugie</a:t>
            </a:r>
            <a:r>
              <a:rPr lang="en-US"/>
              <a:t> </a:t>
            </a:r>
            <a:r>
              <a:rPr lang="en-US" err="1"/>
              <a:t>ramię</a:t>
            </a:r>
            <a:r>
              <a:rPr lang="en-US"/>
              <a:t>, </a:t>
            </a:r>
            <a:r>
              <a:rPr lang="en-US" err="1"/>
              <a:t>ściskając</a:t>
            </a:r>
            <a:r>
              <a:rPr lang="en-US"/>
              <a:t> </a:t>
            </a:r>
            <a:r>
              <a:rPr lang="en-US" err="1"/>
              <a:t>pierwsze</a:t>
            </a:r>
            <a:r>
              <a:rPr lang="en-US"/>
              <a:t>). </a:t>
            </a:r>
            <a:r>
              <a:rPr lang="en-US" err="1"/>
              <a:t>Zasadniczo</a:t>
            </a:r>
            <a:r>
              <a:rPr lang="en-US"/>
              <a:t> </a:t>
            </a:r>
            <a:r>
              <a:rPr lang="en-US" err="1"/>
              <a:t>fala</a:t>
            </a:r>
            <a:r>
              <a:rPr lang="en-US"/>
              <a:t> </a:t>
            </a:r>
            <a:r>
              <a:rPr lang="en-US" err="1"/>
              <a:t>grawitacyjna</a:t>
            </a:r>
            <a:r>
              <a:rPr lang="en-US"/>
              <a:t> </a:t>
            </a:r>
            <a:r>
              <a:rPr lang="en-US" err="1"/>
              <a:t>zmienia</a:t>
            </a:r>
            <a:r>
              <a:rPr lang="en-US"/>
              <a:t> </a:t>
            </a:r>
            <a:r>
              <a:rPr lang="en-US" err="1"/>
              <a:t>długości</a:t>
            </a:r>
            <a:r>
              <a:rPr lang="en-US"/>
              <a:t> </a:t>
            </a:r>
            <a:r>
              <a:rPr lang="en-US" err="1"/>
              <a:t>ramion</a:t>
            </a:r>
            <a:r>
              <a:rPr lang="en-US"/>
              <a:t> w </a:t>
            </a:r>
            <a:r>
              <a:rPr lang="en-US" err="1"/>
              <a:t>przeciwnych</a:t>
            </a:r>
            <a:r>
              <a:rPr lang="en-US"/>
              <a:t> </a:t>
            </a:r>
            <a:r>
              <a:rPr lang="en-US" err="1"/>
              <a:t>kierunkach</a:t>
            </a:r>
            <a:r>
              <a:rPr lang="en-US"/>
              <a:t> w </a:t>
            </a:r>
            <a:r>
              <a:rPr lang="en-US" err="1"/>
              <a:t>tym</a:t>
            </a:r>
            <a:r>
              <a:rPr lang="en-US"/>
              <a:t> </a:t>
            </a:r>
            <a:r>
              <a:rPr lang="en-US" err="1"/>
              <a:t>samym</a:t>
            </a:r>
            <a:r>
              <a:rPr lang="en-US"/>
              <a:t> </a:t>
            </a:r>
            <a:r>
              <a:rPr lang="en-US" err="1"/>
              <a:t>czasie</a:t>
            </a:r>
            <a:r>
              <a:rPr lang="en-US"/>
              <a:t>, </a:t>
            </a:r>
            <a:r>
              <a:rPr lang="en-US" err="1"/>
              <a:t>powodując</a:t>
            </a:r>
            <a:r>
              <a:rPr lang="en-US"/>
              <a:t>, </a:t>
            </a:r>
            <a:r>
              <a:rPr lang="en-US" err="1"/>
              <a:t>że</a:t>
            </a:r>
            <a:r>
              <a:rPr lang="en-US"/>
              <a:t> </a:t>
            </a:r>
            <a:r>
              <a:rPr lang="en-US" err="1"/>
              <a:t>nasza</a:t>
            </a:r>
            <a:r>
              <a:rPr lang="en-US"/>
              <a:t> </a:t>
            </a:r>
            <a:r>
              <a:rPr lang="en-US" err="1"/>
              <a:t>wynikowa</a:t>
            </a:r>
            <a:r>
              <a:rPr lang="en-US"/>
              <a:t> </a:t>
            </a:r>
            <a:r>
              <a:rPr lang="en-US" err="1"/>
              <a:t>wiązka</a:t>
            </a:r>
            <a:r>
              <a:rPr lang="en-US"/>
              <a:t> </a:t>
            </a:r>
            <a:r>
              <a:rPr lang="en-US" err="1"/>
              <a:t>światła</a:t>
            </a:r>
            <a:r>
              <a:rPr lang="en-US"/>
              <a:t> w </a:t>
            </a:r>
            <a:r>
              <a:rPr lang="en-US" err="1"/>
              <a:t>fotodetektorze</a:t>
            </a:r>
            <a:r>
              <a:rPr lang="en-US"/>
              <a:t> ma </a:t>
            </a:r>
            <a:r>
              <a:rPr lang="en-US" err="1"/>
              <a:t>niezerową</a:t>
            </a:r>
            <a:r>
              <a:rPr lang="en-US"/>
              <a:t> </a:t>
            </a:r>
            <a:r>
              <a:rPr lang="en-US" err="1"/>
              <a:t>amplitudę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71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Andrii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Andrii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Fedir</a:t>
            </a:r>
          </a:p>
          <a:p>
            <a:r>
              <a:rPr lang="en-US" err="1"/>
              <a:t>Filtry</a:t>
            </a:r>
            <a:r>
              <a:rPr lang="en-US"/>
              <a:t> </a:t>
            </a:r>
            <a:r>
              <a:rPr lang="en-US" err="1"/>
              <a:t>wyodrębniają</a:t>
            </a:r>
            <a:r>
              <a:rPr lang="en-US"/>
              <a:t> </a:t>
            </a:r>
            <a:r>
              <a:rPr lang="en-US" err="1"/>
              <a:t>lokalne</a:t>
            </a:r>
            <a:r>
              <a:rPr lang="en-US"/>
              <a:t> </a:t>
            </a:r>
            <a:r>
              <a:rPr lang="en-US" err="1"/>
              <a:t>wzorce</a:t>
            </a:r>
            <a:r>
              <a:rPr lang="en-US"/>
              <a:t> z </a:t>
            </a:r>
            <a:r>
              <a:rPr lang="en-US" err="1"/>
              <a:t>obrazu</a:t>
            </a:r>
            <a:r>
              <a:rPr lang="en-US"/>
              <a:t>, </a:t>
            </a:r>
            <a:r>
              <a:rPr lang="en-US" err="1"/>
              <a:t>takie</a:t>
            </a:r>
            <a:r>
              <a:rPr lang="en-US"/>
              <a:t> jak </a:t>
            </a:r>
            <a:r>
              <a:rPr lang="en-US" err="1"/>
              <a:t>krawędzie</a:t>
            </a:r>
            <a:r>
              <a:rPr lang="en-US"/>
              <a:t>, </a:t>
            </a:r>
            <a:r>
              <a:rPr lang="en-US" err="1"/>
              <a:t>rogi</a:t>
            </a:r>
            <a:r>
              <a:rPr lang="en-US"/>
              <a:t> </a:t>
            </a:r>
            <a:r>
              <a:rPr lang="en-US" err="1"/>
              <a:t>czy</a:t>
            </a:r>
            <a:r>
              <a:rPr lang="en-US"/>
              <a:t> </a:t>
            </a:r>
            <a:r>
              <a:rPr lang="en-US" err="1"/>
              <a:t>tekstury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ReLu</a:t>
            </a:r>
            <a:r>
              <a:rPr lang="en-US">
                <a:ea typeface="Calibri"/>
                <a:cs typeface="Calibri"/>
              </a:rPr>
              <a:t> - </a:t>
            </a:r>
            <a:r>
              <a:rPr lang="en-US" err="1"/>
              <a:t>Wprowadza</a:t>
            </a:r>
            <a:r>
              <a:rPr lang="en-US"/>
              <a:t> </a:t>
            </a:r>
            <a:r>
              <a:rPr lang="en-US" err="1"/>
              <a:t>nieliniowość</a:t>
            </a:r>
            <a:r>
              <a:rPr lang="en-US"/>
              <a:t>, co </a:t>
            </a:r>
            <a:r>
              <a:rPr lang="en-US" err="1"/>
              <a:t>umożliwia</a:t>
            </a:r>
            <a:r>
              <a:rPr lang="en-US"/>
              <a:t> </a:t>
            </a:r>
            <a:r>
              <a:rPr lang="en-US" err="1"/>
              <a:t>modelowi</a:t>
            </a:r>
            <a:r>
              <a:rPr lang="en-US"/>
              <a:t> </a:t>
            </a:r>
            <a:r>
              <a:rPr lang="en-US" err="1"/>
              <a:t>uczenie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bardziej</a:t>
            </a:r>
            <a:r>
              <a:rPr lang="en-US"/>
              <a:t> </a:t>
            </a:r>
            <a:r>
              <a:rPr lang="en-US" err="1"/>
              <a:t>złożonych</a:t>
            </a:r>
            <a:r>
              <a:rPr lang="en-US"/>
              <a:t> </a:t>
            </a:r>
            <a:r>
              <a:rPr lang="en-US" err="1"/>
              <a:t>zależności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2 </a:t>
            </a:r>
            <a:r>
              <a:rPr lang="en-US" err="1">
                <a:ea typeface="Calibri"/>
                <a:cs typeface="Calibri"/>
              </a:rPr>
              <a:t>warstwa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pozwala</a:t>
            </a:r>
            <a:r>
              <a:rPr lang="en-US"/>
              <a:t> </a:t>
            </a:r>
            <a:r>
              <a:rPr lang="en-US" err="1"/>
              <a:t>sieci</a:t>
            </a:r>
            <a:r>
              <a:rPr lang="en-US"/>
              <a:t> </a:t>
            </a:r>
            <a:r>
              <a:rPr lang="en-US" err="1"/>
              <a:t>uchwycić</a:t>
            </a:r>
            <a:r>
              <a:rPr lang="en-US"/>
              <a:t> </a:t>
            </a:r>
            <a:r>
              <a:rPr lang="en-US" err="1"/>
              <a:t>bardziej</a:t>
            </a:r>
            <a:r>
              <a:rPr lang="en-US"/>
              <a:t> </a:t>
            </a:r>
            <a:r>
              <a:rPr lang="en-US" err="1"/>
              <a:t>złożone</a:t>
            </a:r>
            <a:r>
              <a:rPr lang="en-US"/>
              <a:t> </a:t>
            </a:r>
            <a:r>
              <a:rPr lang="en-US" err="1"/>
              <a:t>wzorce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podstawie</a:t>
            </a:r>
            <a:r>
              <a:rPr lang="en-US"/>
              <a:t> </a:t>
            </a:r>
            <a:r>
              <a:rPr lang="en-US" err="1"/>
              <a:t>podstawowych</a:t>
            </a:r>
            <a:r>
              <a:rPr lang="en-US"/>
              <a:t> </a:t>
            </a:r>
            <a:r>
              <a:rPr lang="en-US" err="1"/>
              <a:t>cech</a:t>
            </a:r>
            <a:r>
              <a:rPr lang="en-US"/>
              <a:t> z </a:t>
            </a:r>
            <a:r>
              <a:rPr lang="en-US" err="1"/>
              <a:t>pierwszej</a:t>
            </a:r>
            <a:r>
              <a:rPr lang="en-US"/>
              <a:t> </a:t>
            </a:r>
            <a:r>
              <a:rPr lang="en-US" err="1"/>
              <a:t>warstwy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Softmax</a:t>
            </a:r>
            <a:r>
              <a:rPr lang="en-US">
                <a:ea typeface="Calibri"/>
                <a:cs typeface="Calibri"/>
              </a:rPr>
              <a:t> - </a:t>
            </a:r>
            <a:r>
              <a:rPr lang="en-US"/>
              <a:t>co </a:t>
            </a:r>
            <a:r>
              <a:rPr lang="en-US" err="1"/>
              <a:t>pozwala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uczenie</a:t>
            </a:r>
            <a:r>
              <a:rPr lang="en-US"/>
              <a:t> </a:t>
            </a:r>
            <a:r>
              <a:rPr lang="en-US" err="1"/>
              <a:t>globalnych</a:t>
            </a:r>
            <a:r>
              <a:rPr lang="en-US"/>
              <a:t> </a:t>
            </a:r>
            <a:r>
              <a:rPr lang="en-US" err="1"/>
              <a:t>zależności</a:t>
            </a:r>
            <a:r>
              <a:rPr lang="en-US"/>
              <a:t> </a:t>
            </a:r>
            <a:r>
              <a:rPr lang="en-US" err="1"/>
              <a:t>między</a:t>
            </a:r>
            <a:r>
              <a:rPr lang="en-US"/>
              <a:t> cechami.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cn.nasa.gov/missions/lvk#gravitational-wave-networ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ravityspy.org/" TargetMode="External"/><Relationship Id="rId2" Type="http://schemas.openxmlformats.org/officeDocument/2006/relationships/hyperlink" Target="https://www.zooniverse.org/projects/zooniverse/gravity-spy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en.wikipedia.org/wiki/Gravitational_wave" TargetMode="External"/><Relationship Id="rId4" Type="http://schemas.openxmlformats.org/officeDocument/2006/relationships/hyperlink" Target="https://www.zooniverse.org/projects/zooniverse/gravity-spy/about/faq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zooniverse.org/projects/zooniverse/gravity-spy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>
            <a:normAutofit/>
          </a:bodyPr>
          <a:lstStyle/>
          <a:p>
            <a:r>
              <a:rPr lang="en-US" err="1"/>
              <a:t>Uczenie</a:t>
            </a:r>
            <a:r>
              <a:rPr lang="en-US"/>
              <a:t> </a:t>
            </a:r>
            <a:r>
              <a:rPr lang="en-US" err="1"/>
              <a:t>maszynowe</a:t>
            </a:r>
            <a:r>
              <a:rPr lang="en-US"/>
              <a:t> w </a:t>
            </a:r>
            <a:r>
              <a:rPr lang="en-US" err="1"/>
              <a:t>detekcji</a:t>
            </a:r>
            <a:r>
              <a:rPr lang="en-US"/>
              <a:t> </a:t>
            </a:r>
            <a:r>
              <a:rPr lang="en-US" err="1"/>
              <a:t>fal</a:t>
            </a:r>
            <a:r>
              <a:rPr lang="en-US"/>
              <a:t> </a:t>
            </a:r>
            <a:r>
              <a:rPr lang="en-US" err="1"/>
              <a:t>grawitacyjnych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F52D0AA-3064-C506-7710-32132D286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 Light"/>
              </a:rPr>
              <a:t>Fedir </a:t>
            </a:r>
            <a:r>
              <a:rPr lang="en-US" err="1">
                <a:cs typeface="Biome Light"/>
              </a:rPr>
              <a:t>tsupin</a:t>
            </a:r>
          </a:p>
          <a:p>
            <a:r>
              <a:rPr lang="en-US">
                <a:cs typeface="Biome Light"/>
              </a:rPr>
              <a:t>Andrii Gamalii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/>
              <a:t>Gravity spy</a:t>
            </a:r>
          </a:p>
        </p:txBody>
      </p:sp>
      <p:pic>
        <p:nvPicPr>
          <p:cNvPr id="7" name="Content Placeholder 4" descr="A diagram of a model&#10;&#10;Description automatically generated">
            <a:extLst>
              <a:ext uri="{FF2B5EF4-FFF2-40B4-BE49-F238E27FC236}">
                <a16:creationId xmlns:a16="http://schemas.microsoft.com/office/drawing/2014/main" id="{0776F24B-80FA-4D76-6679-6A5EA4F7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24" y="2465535"/>
            <a:ext cx="5931859" cy="3763441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7753425" y="2465388"/>
            <a:ext cx="3506805" cy="34274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hlinkClick r:id="rId4"/>
              </a:rPr>
              <a:t>Gravitational Wave Network</a:t>
            </a:r>
            <a:r>
              <a:rPr lang="en-US"/>
              <a:t>: LIGO, Virgo, and KAGRA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EFAE1-9A74-9CAC-9ACD-D8477E72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Biome"/>
              </a:rPr>
              <a:t>Gravity</a:t>
            </a:r>
            <a:r>
              <a:rPr lang="pl-PL">
                <a:cs typeface="Biome"/>
              </a:rPr>
              <a:t> </a:t>
            </a:r>
            <a:r>
              <a:rPr lang="pl-PL" err="1">
                <a:cs typeface="Biome"/>
              </a:rPr>
              <a:t>spy</a:t>
            </a:r>
            <a:r>
              <a:rPr lang="pl-PL">
                <a:cs typeface="Biome"/>
              </a:rPr>
              <a:t>: </a:t>
            </a:r>
            <a:r>
              <a:rPr lang="pl-PL">
                <a:ea typeface="+mj-lt"/>
                <a:cs typeface="+mj-lt"/>
              </a:rPr>
              <a:t>Przepływ danych i wolontariuszy</a:t>
            </a:r>
            <a:endParaRPr lang="pl-PL"/>
          </a:p>
        </p:txBody>
      </p:sp>
      <p:pic>
        <p:nvPicPr>
          <p:cNvPr id="5" name="Content Placeholder 4" descr="A diagram of workflows&#10;&#10;Description automatically generated">
            <a:extLst>
              <a:ext uri="{FF2B5EF4-FFF2-40B4-BE49-F238E27FC236}">
                <a16:creationId xmlns:a16="http://schemas.microsoft.com/office/drawing/2014/main" id="{16C6ADD3-BA30-CB32-9AA0-BCA1AC554AA4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2"/>
          <a:stretch>
            <a:fillRect/>
          </a:stretch>
        </p:blipFill>
        <p:spPr>
          <a:xfrm>
            <a:off x="3305669" y="2672865"/>
            <a:ext cx="7420819" cy="32712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AC5C-9FE7-E750-52B5-A4E36898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34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C70A-B893-9175-B523-66C376127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751" y="2242837"/>
            <a:ext cx="4958081" cy="2387865"/>
          </a:xfrm>
        </p:spPr>
        <p:txBody>
          <a:bodyPr>
            <a:normAutofit/>
          </a:bodyPr>
          <a:lstStyle/>
          <a:p>
            <a:r>
              <a:rPr lang="en-US"/>
              <a:t>Gravity spy: </a:t>
            </a:r>
            <a:r>
              <a:rPr lang="en-US" err="1"/>
              <a:t>zbiór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po o1</a:t>
            </a:r>
          </a:p>
        </p:txBody>
      </p:sp>
      <p:pic>
        <p:nvPicPr>
          <p:cNvPr id="7" name="Content Placeholder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90D7791-4856-9704-D0F0-51B29633BB0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6497638" y="1020394"/>
            <a:ext cx="5322887" cy="4817212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B8B3E-79B9-97F2-5F84-93CA60F4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0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pl-PL"/>
              <a:t>Architektura rozwiązania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err="1">
                <a:cs typeface="Biome"/>
              </a:rPr>
              <a:t>Obraz</a:t>
            </a:r>
            <a:r>
              <a:rPr lang="en-US">
                <a:cs typeface="Biome"/>
              </a:rPr>
              <a:t> </a:t>
            </a:r>
            <a:r>
              <a:rPr lang="en-US" err="1">
                <a:cs typeface="Biome"/>
              </a:rPr>
              <a:t>wejściowy</a:t>
            </a:r>
            <a:r>
              <a:rPr lang="en-US">
                <a:cs typeface="Biome"/>
              </a:rPr>
              <a:t> (1x47x57)</a:t>
            </a:r>
            <a:endParaRPr lang="uk-UA">
              <a:cs typeface="Biome"/>
            </a:endParaRP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>
                <a:cs typeface="Biome"/>
              </a:rPr>
              <a:t>Convolution (5x5, 128 </a:t>
            </a:r>
            <a:r>
              <a:rPr lang="en-US" err="1">
                <a:cs typeface="Biome"/>
              </a:rPr>
              <a:t>filtrów</a:t>
            </a:r>
            <a:r>
              <a:rPr lang="en-US">
                <a:cs typeface="Biome"/>
              </a:rPr>
              <a:t>) &gt; </a:t>
            </a:r>
            <a:r>
              <a:rPr lang="en-US" err="1">
                <a:cs typeface="Biome"/>
              </a:rPr>
              <a:t>ReLU</a:t>
            </a:r>
            <a:r>
              <a:rPr lang="en-US">
                <a:cs typeface="Biome"/>
              </a:rPr>
              <a:t> &gt; Max Pooling (2x2)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>
                <a:cs typeface="Biome"/>
              </a:rPr>
              <a:t>Convolution (5x5, 128 </a:t>
            </a:r>
            <a:r>
              <a:rPr lang="en-US" err="1">
                <a:cs typeface="Biome"/>
              </a:rPr>
              <a:t>filtrów</a:t>
            </a:r>
            <a:r>
              <a:rPr lang="en-US">
                <a:cs typeface="Biome"/>
              </a:rPr>
              <a:t>) &gt; </a:t>
            </a:r>
            <a:r>
              <a:rPr lang="en-US" err="1">
                <a:cs typeface="Biome"/>
              </a:rPr>
              <a:t>ReLU</a:t>
            </a:r>
            <a:r>
              <a:rPr lang="en-US">
                <a:cs typeface="Biome"/>
              </a:rPr>
              <a:t> &gt; Max Pooling (2x2)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>
                <a:cs typeface="Biome"/>
              </a:rPr>
              <a:t>Fully Connected layer (256 </a:t>
            </a:r>
            <a:r>
              <a:rPr lang="en-US" err="1">
                <a:cs typeface="Biome"/>
              </a:rPr>
              <a:t>neuronów</a:t>
            </a:r>
            <a:r>
              <a:rPr lang="en-US">
                <a:cs typeface="Biome"/>
              </a:rPr>
              <a:t>)</a:t>
            </a:r>
          </a:p>
          <a:p>
            <a:pPr marL="342900" indent="-342900">
              <a:lnSpc>
                <a:spcPct val="110000"/>
              </a:lnSpc>
              <a:buAutoNum type="arabicPeriod"/>
            </a:pPr>
            <a:r>
              <a:rPr lang="en-US" err="1">
                <a:cs typeface="Biome"/>
              </a:rPr>
              <a:t>Softmax</a:t>
            </a:r>
            <a:r>
              <a:rPr lang="en-US">
                <a:cs typeface="Biome"/>
              </a:rPr>
              <a:t> Layer (20 </a:t>
            </a:r>
            <a:r>
              <a:rPr lang="en-US" err="1">
                <a:cs typeface="Biome"/>
              </a:rPr>
              <a:t>neuronów</a:t>
            </a:r>
            <a:r>
              <a:rPr lang="en-US">
                <a:cs typeface="Biome"/>
              </a:rPr>
              <a:t> do </a:t>
            </a:r>
            <a:r>
              <a:rPr lang="en-US" err="1">
                <a:cs typeface="Biome"/>
              </a:rPr>
              <a:t>klasyfikacji</a:t>
            </a:r>
            <a:r>
              <a:rPr lang="en-US">
                <a:cs typeface="Biome"/>
              </a:rPr>
              <a:t>)</a:t>
            </a:r>
          </a:p>
        </p:txBody>
      </p:sp>
      <p:pic>
        <p:nvPicPr>
          <p:cNvPr id="3" name="Picture 2" descr="A white cube with blue squares&#10;&#10;Description automatically generated">
            <a:extLst>
              <a:ext uri="{FF2B5EF4-FFF2-40B4-BE49-F238E27FC236}">
                <a16:creationId xmlns:a16="http://schemas.microsoft.com/office/drawing/2014/main" id="{557E44FB-F5BA-2BEA-2E24-D1F898FF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2705247"/>
            <a:ext cx="4227332" cy="3067525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E69F6F-06BA-1A75-7FAB-F168420B2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err="1">
                <a:cs typeface="Biome"/>
              </a:rPr>
              <a:t>Trening</a:t>
            </a:r>
            <a:r>
              <a:rPr lang="uk-UA">
                <a:cs typeface="Biome"/>
              </a:rPr>
              <a:t> i </a:t>
            </a:r>
            <a:r>
              <a:rPr lang="uk-UA" err="1">
                <a:cs typeface="Biome"/>
              </a:rPr>
              <a:t>wyniki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E7B0B3C7-EC36-7AF9-C047-8464721E5AD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93596" y="2474811"/>
            <a:ext cx="8844530" cy="35283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uk-UA" sz="2200" err="1">
                <a:ea typeface="+mn-lt"/>
                <a:cs typeface="+mn-lt"/>
              </a:rPr>
              <a:t>Używamy</a:t>
            </a:r>
            <a:r>
              <a:rPr lang="uk-UA" sz="2200">
                <a:ea typeface="+mn-lt"/>
                <a:cs typeface="+mn-lt"/>
              </a:rPr>
              <a:t> 75%, 12,5% i 12,5% </a:t>
            </a:r>
            <a:r>
              <a:rPr lang="uk-UA" sz="2200" err="1">
                <a:ea typeface="+mn-lt"/>
                <a:cs typeface="+mn-lt"/>
              </a:rPr>
              <a:t>próbek</a:t>
            </a:r>
            <a:r>
              <a:rPr lang="uk-UA" sz="2200">
                <a:ea typeface="+mn-lt"/>
                <a:cs typeface="+mn-lt"/>
              </a:rPr>
              <a:t> </a:t>
            </a:r>
            <a:r>
              <a:rPr lang="uk-UA" sz="2200" err="1">
                <a:ea typeface="+mn-lt"/>
                <a:cs typeface="+mn-lt"/>
              </a:rPr>
              <a:t>jako</a:t>
            </a:r>
            <a:r>
              <a:rPr lang="uk-UA" sz="2200">
                <a:ea typeface="+mn-lt"/>
                <a:cs typeface="+mn-lt"/>
              </a:rPr>
              <a:t> </a:t>
            </a:r>
            <a:r>
              <a:rPr lang="uk-UA" sz="2200" err="1">
                <a:ea typeface="+mn-lt"/>
                <a:cs typeface="+mn-lt"/>
              </a:rPr>
              <a:t>zbiorów</a:t>
            </a:r>
            <a:r>
              <a:rPr lang="uk-UA" sz="2200">
                <a:ea typeface="+mn-lt"/>
                <a:cs typeface="+mn-lt"/>
              </a:rPr>
              <a:t> </a:t>
            </a:r>
            <a:r>
              <a:rPr lang="uk-UA" sz="2200" err="1">
                <a:ea typeface="+mn-lt"/>
                <a:cs typeface="+mn-lt"/>
              </a:rPr>
              <a:t>treningowych</a:t>
            </a:r>
            <a:r>
              <a:rPr lang="uk-UA" sz="2200">
                <a:ea typeface="+mn-lt"/>
                <a:cs typeface="+mn-lt"/>
              </a:rPr>
              <a:t>, </a:t>
            </a:r>
            <a:r>
              <a:rPr lang="uk-UA" sz="2200" err="1">
                <a:ea typeface="+mn-lt"/>
                <a:cs typeface="+mn-lt"/>
              </a:rPr>
              <a:t>walidacyjnych</a:t>
            </a:r>
            <a:r>
              <a:rPr lang="uk-UA" sz="2200">
                <a:ea typeface="+mn-lt"/>
                <a:cs typeface="+mn-lt"/>
              </a:rPr>
              <a:t> i </a:t>
            </a:r>
            <a:r>
              <a:rPr lang="uk-UA" sz="2200" err="1">
                <a:ea typeface="+mn-lt"/>
                <a:cs typeface="+mn-lt"/>
              </a:rPr>
              <a:t>testowych</a:t>
            </a:r>
            <a:endParaRPr lang="uk-UA" sz="220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uk-UA" sz="2200" err="1">
                <a:cs typeface="Biome"/>
              </a:rPr>
              <a:t>Wyniki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po</a:t>
            </a:r>
            <a:r>
              <a:rPr lang="uk-UA" sz="2200">
                <a:cs typeface="Biome"/>
              </a:rPr>
              <a:t> 30 </a:t>
            </a:r>
            <a:r>
              <a:rPr lang="uk-UA" sz="2200" err="1">
                <a:cs typeface="Biome"/>
              </a:rPr>
              <a:t>epokach</a:t>
            </a:r>
            <a:r>
              <a:rPr lang="uk-UA" sz="2200">
                <a:cs typeface="Biome"/>
              </a:rPr>
              <a:t>:</a:t>
            </a:r>
          </a:p>
          <a:p>
            <a:pPr marL="285750" indent="-285750">
              <a:buChar char="•"/>
            </a:pPr>
            <a:endParaRPr lang="uk-UA"/>
          </a:p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29CCFEF-9E8D-CB19-9919-FBC7D631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10" name="Таблиця 9">
            <a:extLst>
              <a:ext uri="{FF2B5EF4-FFF2-40B4-BE49-F238E27FC236}">
                <a16:creationId xmlns:a16="http://schemas.microsoft.com/office/drawing/2014/main" id="{3237B46D-3D3D-057C-8008-F78D163E3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494330"/>
              </p:ext>
            </p:extLst>
          </p:nvPr>
        </p:nvGraphicFramePr>
        <p:xfrm>
          <a:off x="2400643" y="4356581"/>
          <a:ext cx="4392279" cy="1242225"/>
        </p:xfrm>
        <a:graphic>
          <a:graphicData uri="http://schemas.openxmlformats.org/drawingml/2006/table">
            <a:tbl>
              <a:tblPr firstCol="1" bandRow="1">
                <a:tableStyleId>{08FB837D-C827-4EFA-A057-4D05807E0F7C}</a:tableStyleId>
              </a:tblPr>
              <a:tblGrid>
                <a:gridCol w="2842064">
                  <a:extLst>
                    <a:ext uri="{9D8B030D-6E8A-4147-A177-3AD203B41FA5}">
                      <a16:colId xmlns:a16="http://schemas.microsoft.com/office/drawing/2014/main" val="2422148312"/>
                    </a:ext>
                  </a:extLst>
                </a:gridCol>
                <a:gridCol w="1550215">
                  <a:extLst>
                    <a:ext uri="{9D8B030D-6E8A-4147-A177-3AD203B41FA5}">
                      <a16:colId xmlns:a16="http://schemas.microsoft.com/office/drawing/2014/main" val="435854780"/>
                    </a:ext>
                  </a:extLst>
                </a:gridCol>
              </a:tblGrid>
              <a:tr h="414075">
                <a:tc>
                  <a:txBody>
                    <a:bodyPr/>
                    <a:lstStyle/>
                    <a:p>
                      <a:r>
                        <a:rPr lang="uk-UA" err="1">
                          <a:effectLst/>
                        </a:rPr>
                        <a:t>Biblioteka</a:t>
                      </a:r>
                      <a:r>
                        <a:rPr lang="uk-UA">
                          <a:effectLst/>
                        </a:rPr>
                        <a:t>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af-ZA" u="none" err="1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1214465"/>
                  </a:ext>
                </a:extLst>
              </a:tr>
              <a:tr h="414075">
                <a:tc>
                  <a:txBody>
                    <a:bodyPr/>
                    <a:lstStyle/>
                    <a:p>
                      <a:r>
                        <a:rPr lang="af-ZA" err="1">
                          <a:solidFill>
                            <a:schemeClr val="tx1"/>
                          </a:solidFill>
                          <a:effectLst/>
                        </a:rPr>
                        <a:t>PyTorch</a:t>
                      </a:r>
                      <a:endParaRPr lang="af-ZA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uk-UA">
                          <a:solidFill>
                            <a:schemeClr val="tx1"/>
                          </a:solidFill>
                        </a:rPr>
                        <a:t>91.82%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62554092"/>
                  </a:ext>
                </a:extLst>
              </a:tr>
              <a:tr h="414075">
                <a:tc>
                  <a:txBody>
                    <a:bodyPr/>
                    <a:lstStyle/>
                    <a:p>
                      <a:r>
                        <a:rPr lang="af-ZA" err="1">
                          <a:solidFill>
                            <a:schemeClr val="tx1"/>
                          </a:solidFill>
                          <a:effectLst/>
                        </a:rPr>
                        <a:t>PyTorch</a:t>
                      </a:r>
                      <a:r>
                        <a:rPr lang="af-ZA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af-ZA" err="1">
                          <a:solidFill>
                            <a:schemeClr val="tx1"/>
                          </a:solidFill>
                          <a:effectLst/>
                        </a:rPr>
                        <a:t>Lightning</a:t>
                      </a:r>
                      <a:endParaRPr lang="af-ZA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uk-UA">
                          <a:solidFill>
                            <a:schemeClr val="tx1"/>
                          </a:solidFill>
                        </a:rPr>
                        <a:t>92.8%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3051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95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24BE-6DCF-E80E-9DE7-E396BCD4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GB">
                <a:cs typeface="Biome"/>
              </a:rPr>
              <a:t>Bibliografia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A31D517-B2F9-4D85-84D6-648F33411986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"/>
                <a:hlinkClick r:id="rId2"/>
              </a:rPr>
              <a:t>Gravity Spy project page</a:t>
            </a:r>
          </a:p>
          <a:p>
            <a:r>
              <a:rPr lang="en-US">
                <a:cs typeface="Biome"/>
                <a:hlinkClick r:id="rId3"/>
              </a:rPr>
              <a:t>Gravity Spy blog</a:t>
            </a:r>
            <a:endParaRPr lang="en-US"/>
          </a:p>
          <a:p>
            <a:r>
              <a:rPr lang="en-US">
                <a:ea typeface="+mn-lt"/>
                <a:cs typeface="Biome"/>
                <a:hlinkClick r:id="rId4"/>
              </a:rPr>
              <a:t>Gravity Spy FAQ</a:t>
            </a:r>
            <a:endParaRPr lang="en-US">
              <a:ea typeface="+mn-lt"/>
              <a:cs typeface="Biome"/>
            </a:endParaRPr>
          </a:p>
          <a:p>
            <a:r>
              <a:rPr lang="en-US">
                <a:ea typeface="+mn-lt"/>
                <a:cs typeface="+mn-lt"/>
                <a:hlinkClick r:id="rId5"/>
              </a:rPr>
              <a:t>https://en.wikipedia.org/wiki/Gravitational_wave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D15BD-1092-A600-F75B-E0FE930C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0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err="1">
                <a:cs typeface="Biome"/>
              </a:rPr>
              <a:t>Dziękujemy</a:t>
            </a:r>
            <a:endParaRPr lang="en-US" err="1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cs typeface="Biome"/>
              </a:rPr>
              <a:t>Andrii </a:t>
            </a:r>
            <a:r>
              <a:rPr lang="en-US" sz="2000" err="1">
                <a:cs typeface="Biome"/>
              </a:rPr>
              <a:t>Gamalii</a:t>
            </a:r>
            <a:endParaRPr lang="en-US" sz="2000" err="1"/>
          </a:p>
          <a:p>
            <a:r>
              <a:rPr lang="en-US" sz="2000">
                <a:cs typeface="Biome"/>
              </a:rPr>
              <a:t>Fedir </a:t>
            </a:r>
            <a:r>
              <a:rPr lang="en-US" sz="2000" err="1">
                <a:cs typeface="Biome"/>
              </a:rPr>
              <a:t>Tsupin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</a:pPr>
            <a:r>
              <a:rPr lang="pl-PL">
                <a:cs typeface="Biome"/>
              </a:rPr>
              <a:t>Wstęp</a:t>
            </a:r>
            <a:endParaRPr lang="en-US"/>
          </a:p>
          <a:p>
            <a:pPr lvl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pl-PL" sz="1400">
                <a:cs typeface="Biome"/>
              </a:rPr>
              <a:t>Fale grawitacyjne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pl-PL" sz="1400">
                <a:cs typeface="Biome"/>
              </a:rPr>
              <a:t>Detekcja fal grawitacyjnych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pl-PL" sz="1400">
                <a:cs typeface="Biome"/>
              </a:rPr>
              <a:t>Znane detektory</a:t>
            </a:r>
            <a:endParaRPr lang="pl-PL" sz="1800"/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</a:pPr>
            <a:r>
              <a:rPr lang="pl-PL">
                <a:cs typeface="Biome"/>
              </a:rPr>
              <a:t>Gravity Spy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pl-PL" sz="1400">
                <a:cs typeface="Biome"/>
              </a:rPr>
              <a:t>Motywacja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pl-PL" sz="1400">
                <a:cs typeface="Biome"/>
              </a:rPr>
              <a:t>Architektura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pl-PL" sz="1400">
                <a:cs typeface="Biome"/>
              </a:rPr>
              <a:t>Wynikowy zbiór danych</a:t>
            </a:r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</a:pPr>
            <a:r>
              <a:rPr lang="pl-PL">
                <a:cs typeface="Biome"/>
              </a:rPr>
              <a:t>Uczenie maszynowe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 typeface="Courier New" panose="020B0604020202020204" pitchFamily="34" charset="0"/>
              <a:buChar char="o"/>
            </a:pPr>
            <a:r>
              <a:rPr lang="pl-PL" sz="1400">
                <a:cs typeface="Biome"/>
              </a:rPr>
              <a:t>Model CNN</a:t>
            </a:r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63725116-040F-E714-3241-08EFE3013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971096" cy="2203704"/>
          </a:xfrm>
        </p:spPr>
        <p:txBody>
          <a:bodyPr anchor="b">
            <a:normAutofit/>
          </a:bodyPr>
          <a:lstStyle/>
          <a:p>
            <a:r>
              <a:rPr lang="pl-PL">
                <a:cs typeface="Biome"/>
              </a:rPr>
              <a:t>Fale grawitacyjne w skrócie</a:t>
            </a:r>
            <a:endParaRPr lang="pl-PL"/>
          </a:p>
        </p:txBody>
      </p:sp>
      <p:pic>
        <p:nvPicPr>
          <p:cNvPr id="30" name="Рисунок 29" descr="Зображення, що містить вир, Всесвіт, простір, знімок екрана&#10;&#10;Опис створено автоматично">
            <a:extLst>
              <a:ext uri="{FF2B5EF4-FFF2-40B4-BE49-F238E27FC236}">
                <a16:creationId xmlns:a16="http://schemas.microsoft.com/office/drawing/2014/main" id="{D72ABA4A-3E94-CD7F-A173-53589251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23" r="20162" b="-2"/>
          <a:stretch/>
        </p:blipFill>
        <p:spPr>
          <a:xfrm>
            <a:off x="336550" y="336550"/>
            <a:ext cx="5303640" cy="6184900"/>
          </a:xfrm>
          <a:prstGeom prst="rect">
            <a:avLst/>
          </a:prstGeom>
          <a:noFill/>
        </p:spPr>
      </p:pic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92C337A0-2012-9A10-7036-A60A70252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Місце для вмісту 4">
            <a:extLst>
              <a:ext uri="{FF2B5EF4-FFF2-40B4-BE49-F238E27FC236}">
                <a16:creationId xmlns:a16="http://schemas.microsoft.com/office/drawing/2014/main" id="{7C46C5E9-F464-E9CC-1FEC-CD97CFD8B796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9DE879-DB92-9F90-64A4-8A1DB7A26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pl-PL"/>
              <a:t>Czym są fale grawitacyjne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F4DB43-7846-5731-A06C-A764AE22361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174220" y="2474811"/>
            <a:ext cx="4655619" cy="42020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pl-PL" sz="2000">
                <a:cs typeface="Biome"/>
              </a:rPr>
              <a:t>Przemieszczające się z prędkością światła </a:t>
            </a:r>
            <a:r>
              <a:rPr lang="pl-PL" sz="2000">
                <a:ea typeface="+mn-lt"/>
                <a:cs typeface="+mn-lt"/>
              </a:rPr>
              <a:t>zaburzenie </a:t>
            </a:r>
            <a:r>
              <a:rPr lang="pl-PL" sz="2000">
                <a:cs typeface="Biome"/>
              </a:rPr>
              <a:t>w czasoprzestrzeni</a:t>
            </a:r>
            <a:endParaRPr lang="pl-PL"/>
          </a:p>
          <a:p>
            <a:pPr marL="285750" indent="-285750">
              <a:buChar char="•"/>
            </a:pPr>
            <a:r>
              <a:rPr lang="pl-PL" sz="2000">
                <a:cs typeface="Biome"/>
              </a:rPr>
              <a:t>Objawia się jako rozchodzące się drgania pola grawitacyjnego</a:t>
            </a:r>
            <a:endParaRPr lang="pl-PL"/>
          </a:p>
          <a:p>
            <a:pPr marL="285750" indent="-285750">
              <a:buChar char="•"/>
            </a:pPr>
            <a:r>
              <a:rPr lang="pl-PL" sz="2000">
                <a:cs typeface="Biome"/>
              </a:rPr>
              <a:t>Do uzyskania obserwowalnych efektów ciało musi mieć bardzo duże przyspieszenie i ogromną masę</a:t>
            </a: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B239403E-D1B3-E731-18E9-00A19E44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9" y="2917968"/>
            <a:ext cx="4227332" cy="2642082"/>
          </a:xfrm>
          <a:prstGeom prst="rect">
            <a:avLst/>
          </a:prstGeom>
          <a:noFill/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03D7D1E-98AF-1D69-7504-0C87A185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4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B5B32-1D90-9FD3-002E-A341B024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pl-PL"/>
              <a:t>po co badać fale grawitacyjne?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7868617-9B87-1AF8-2B81-8581B9B0166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95088" y="2474811"/>
            <a:ext cx="4633533" cy="35283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uk-UA" sz="2200" err="1">
                <a:cs typeface="Biome"/>
              </a:rPr>
              <a:t>Binarne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układy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gwiazd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składające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się</a:t>
            </a:r>
            <a:r>
              <a:rPr lang="uk-UA" sz="2200">
                <a:cs typeface="Biome"/>
              </a:rPr>
              <a:t> z </a:t>
            </a:r>
            <a:r>
              <a:rPr lang="uk-UA" sz="2200" err="1">
                <a:cs typeface="Biome"/>
              </a:rPr>
              <a:t>białych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karłów</a:t>
            </a:r>
            <a:r>
              <a:rPr lang="uk-UA" sz="2200">
                <a:cs typeface="Biome"/>
              </a:rPr>
              <a:t>, </a:t>
            </a:r>
            <a:r>
              <a:rPr lang="uk-UA" sz="2200" err="1">
                <a:cs typeface="Biome"/>
              </a:rPr>
              <a:t>gwiazd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neutronowych</a:t>
            </a:r>
            <a:r>
              <a:rPr lang="uk-UA" sz="2200">
                <a:cs typeface="Biome"/>
              </a:rPr>
              <a:t> i </a:t>
            </a:r>
            <a:r>
              <a:rPr lang="uk-UA" sz="2200" err="1">
                <a:cs typeface="Biome"/>
              </a:rPr>
              <a:t>czarnych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dziur</a:t>
            </a:r>
            <a:endParaRPr lang="uk-UA" sz="2200">
              <a:cs typeface="Biome"/>
            </a:endParaRPr>
          </a:p>
          <a:p>
            <a:pPr marL="285750" indent="-285750">
              <a:buChar char="•"/>
            </a:pPr>
            <a:r>
              <a:rPr lang="uk-UA" sz="2200" err="1">
                <a:cs typeface="Biome"/>
              </a:rPr>
              <a:t>Zdarzenia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takie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jak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supernowa</a:t>
            </a:r>
            <a:endParaRPr lang="uk-UA" sz="2200">
              <a:cs typeface="Biome"/>
            </a:endParaRPr>
          </a:p>
          <a:p>
            <a:pPr marL="285750" indent="-285750">
              <a:buChar char="•"/>
            </a:pPr>
            <a:r>
              <a:rPr lang="uk-UA" sz="2200" err="1">
                <a:cs typeface="Biome"/>
              </a:rPr>
              <a:t>Formowanie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się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wczesnego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wszechświata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krótko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po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Wielkim</a:t>
            </a:r>
            <a:r>
              <a:rPr lang="uk-UA" sz="2200">
                <a:cs typeface="Biome"/>
              </a:rPr>
              <a:t> </a:t>
            </a:r>
            <a:r>
              <a:rPr lang="uk-UA" sz="2200" err="1">
                <a:cs typeface="Biome"/>
              </a:rPr>
              <a:t>Wybuchu</a:t>
            </a:r>
            <a:endParaRPr lang="uk-UA" sz="2200">
              <a:cs typeface="Biome"/>
            </a:endParaRPr>
          </a:p>
        </p:txBody>
      </p:sp>
      <p:pic>
        <p:nvPicPr>
          <p:cNvPr id="6" name="Рисунок 5" descr="Зображення, що містить джерело світла, простір, Спалах об’єктива, Електрик синій&#10;&#10;Опис створено автоматично">
            <a:extLst>
              <a:ext uri="{FF2B5EF4-FFF2-40B4-BE49-F238E27FC236}">
                <a16:creationId xmlns:a16="http://schemas.microsoft.com/office/drawing/2014/main" id="{6C98DBF9-8F50-4F1C-B6D9-8BF87F90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03" r="2378" b="-2"/>
          <a:stretch/>
        </p:blipFill>
        <p:spPr>
          <a:xfrm>
            <a:off x="7596004" y="2474811"/>
            <a:ext cx="3390075" cy="3937005"/>
          </a:xfrm>
          <a:prstGeom prst="rect">
            <a:avLst/>
          </a:prstGeom>
          <a:noFill/>
        </p:spPr>
      </p:pic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FE5DF8E-FB28-6EE1-0173-810E50E5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7" name="Рисунок 6" descr="Зображення, що містить Астрономічний об’єкт, Космічний простір, Всесвіт, простір&#10;&#10;Опис створено автоматично">
            <a:extLst>
              <a:ext uri="{FF2B5EF4-FFF2-40B4-BE49-F238E27FC236}">
                <a16:creationId xmlns:a16="http://schemas.microsoft.com/office/drawing/2014/main" id="{B67FABDF-7E20-DD72-4F21-9BD296759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713" y="2475948"/>
            <a:ext cx="4613966" cy="3408018"/>
          </a:xfrm>
          <a:prstGeom prst="rect">
            <a:avLst/>
          </a:prstGeom>
        </p:spPr>
      </p:pic>
      <p:pic>
        <p:nvPicPr>
          <p:cNvPr id="8" name="Рисунок 7" descr="Зображення, що містить текст, знімок екрана, дизайн&#10;&#10;Опис створено автоматично">
            <a:extLst>
              <a:ext uri="{FF2B5EF4-FFF2-40B4-BE49-F238E27FC236}">
                <a16:creationId xmlns:a16="http://schemas.microsoft.com/office/drawing/2014/main" id="{136F5142-4EFC-C7A8-D809-5C049E89B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695" y="2477017"/>
            <a:ext cx="5157305" cy="34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7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5AC79-18D1-2FA1-361F-EE8BC181B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 err="1">
                <a:cs typeface="Biome"/>
              </a:rPr>
              <a:t>Detekcja</a:t>
            </a:r>
            <a:r>
              <a:rPr lang="en-US">
                <a:cs typeface="Biome"/>
              </a:rPr>
              <a:t> fali </a:t>
            </a:r>
            <a:r>
              <a:rPr lang="en-US" err="1">
                <a:cs typeface="Biome"/>
              </a:rPr>
              <a:t>grawitacyjnej</a:t>
            </a:r>
            <a:endParaRPr lang="en-US">
              <a:cs typeface="Biome"/>
            </a:endParaRPr>
          </a:p>
        </p:txBody>
      </p:sp>
      <p:pic>
        <p:nvPicPr>
          <p:cNvPr id="8" name="Picture 7" descr="undefined">
            <a:extLst>
              <a:ext uri="{FF2B5EF4-FFF2-40B4-BE49-F238E27FC236}">
                <a16:creationId xmlns:a16="http://schemas.microsoft.com/office/drawing/2014/main" id="{B607AD1D-2765-366C-E002-5695AE84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943" y="336550"/>
            <a:ext cx="3540854" cy="61849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3E6C0-F6B5-1E2A-24B9-3101600649C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Char char="•"/>
            </a:pPr>
            <a:r>
              <a:rPr lang="en-US" err="1"/>
              <a:t>Interferometr</a:t>
            </a:r>
            <a:r>
              <a:rPr lang="en-US"/>
              <a:t> </a:t>
            </a:r>
            <a:r>
              <a:rPr lang="en-US" err="1"/>
              <a:t>Michelsona</a:t>
            </a:r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5BFC3-4498-CB2D-1F23-3CEA6276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1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D5CD0-EB68-2640-B9EF-6144CA40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Biome"/>
              </a:rPr>
              <a:t>Detektory</a:t>
            </a:r>
            <a:r>
              <a:rPr lang="en-US">
                <a:cs typeface="Biome"/>
              </a:rPr>
              <a:t> </a:t>
            </a:r>
            <a:r>
              <a:rPr lang="en-US" err="1">
                <a:cs typeface="Biome"/>
              </a:rPr>
              <a:t>fal</a:t>
            </a:r>
            <a:r>
              <a:rPr lang="en-US">
                <a:cs typeface="Biome"/>
              </a:rPr>
              <a:t> </a:t>
            </a:r>
            <a:r>
              <a:rPr lang="en-US" err="1">
                <a:cs typeface="Biome"/>
              </a:rPr>
              <a:t>grawitacyjnych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C4199-4E52-CD64-A938-E0127BE4EE5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91587" y="2474811"/>
            <a:ext cx="8847293" cy="35283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pl-PL">
                <a:cs typeface="Biome"/>
              </a:rPr>
              <a:t>LIGO – Stany Zjednoczone</a:t>
            </a:r>
            <a:endParaRPr lang="pl-PL">
              <a:solidFill>
                <a:srgbClr val="000000"/>
              </a:solidFill>
              <a:cs typeface="Biome"/>
            </a:endParaRPr>
          </a:p>
          <a:p>
            <a:pPr marL="285750" indent="-285750">
              <a:buFont typeface="Arial,Sans-Serif"/>
              <a:buChar char="•"/>
            </a:pPr>
            <a:r>
              <a:rPr lang="pl-PL">
                <a:cs typeface="Biome"/>
              </a:rPr>
              <a:t>Virgo - Włochy</a:t>
            </a:r>
            <a:endParaRPr lang="pl-PL">
              <a:solidFill>
                <a:srgbClr val="000000"/>
              </a:solidFill>
              <a:cs typeface="Biome"/>
            </a:endParaRPr>
          </a:p>
          <a:p>
            <a:pPr marL="285750" indent="-285750">
              <a:buFont typeface="Arial,Sans-Serif"/>
              <a:buChar char="•"/>
            </a:pPr>
            <a:r>
              <a:rPr lang="pl-PL">
                <a:cs typeface="Biome"/>
              </a:rPr>
              <a:t>KAGRA – Japonia</a:t>
            </a:r>
            <a:endParaRPr lang="pl-PL"/>
          </a:p>
          <a:p>
            <a:pPr marL="285750" indent="-285750">
              <a:buFont typeface="Arial,Sans-Serif"/>
              <a:buChar char="•"/>
            </a:pPr>
            <a:r>
              <a:rPr lang="pl-PL">
                <a:cs typeface="Biome"/>
              </a:rPr>
              <a:t>GEO600 - Niemcy</a:t>
            </a:r>
            <a:endParaRPr lang="pl-PL"/>
          </a:p>
          <a:p>
            <a:pPr marL="285750" indent="-285750">
              <a:buFont typeface="Arial,Sans-Serif"/>
              <a:buChar char="•"/>
            </a:pPr>
            <a:endParaRPr lang="pl-PL">
              <a:solidFill>
                <a:srgbClr val="000000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pl-PL">
                <a:cs typeface="Biome"/>
              </a:rPr>
              <a:t>LISA  – celuje w kosmos (planowo w </a:t>
            </a:r>
            <a:r>
              <a:rPr lang="pl-PL">
                <a:ea typeface="+mn-lt"/>
                <a:cs typeface="+mn-lt"/>
              </a:rPr>
              <a:t>2035</a:t>
            </a:r>
            <a:r>
              <a:rPr lang="pl-PL">
                <a:cs typeface="Biome"/>
              </a:rPr>
              <a:t>)</a:t>
            </a:r>
            <a:endParaRPr lang="pl-PL">
              <a:solidFill>
                <a:srgbClr val="000000"/>
              </a:solidFill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375EF-41F3-889B-0EDA-962DC21C3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Graphic 5" descr="Rocket with solid fill">
            <a:extLst>
              <a:ext uri="{FF2B5EF4-FFF2-40B4-BE49-F238E27FC236}">
                <a16:creationId xmlns:a16="http://schemas.microsoft.com/office/drawing/2014/main" id="{D358B8AE-7BDA-B4A5-93DE-38CC750CF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4007" y="4731122"/>
            <a:ext cx="488577" cy="488577"/>
          </a:xfrm>
          <a:prstGeom prst="rect">
            <a:avLst/>
          </a:prstGeom>
        </p:spPr>
      </p:pic>
      <p:pic>
        <p:nvPicPr>
          <p:cNvPr id="9" name="Picture 8" descr="Ilustracja">
            <a:extLst>
              <a:ext uri="{FF2B5EF4-FFF2-40B4-BE49-F238E27FC236}">
                <a16:creationId xmlns:a16="http://schemas.microsoft.com/office/drawing/2014/main" id="{F86608F8-C4DF-10B9-FF43-32F1FAA66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288" y="2587718"/>
            <a:ext cx="2751045" cy="3531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4977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87A464-B10F-18A0-0A55-80F6E7B2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 anchor="b">
            <a:normAutofit/>
          </a:bodyPr>
          <a:lstStyle/>
          <a:p>
            <a:r>
              <a:rPr lang="en-US"/>
              <a:t>Gravity spy</a:t>
            </a:r>
          </a:p>
        </p:txBody>
      </p:sp>
      <p:pic>
        <p:nvPicPr>
          <p:cNvPr id="5" name="Picture Placeholder 4" descr="A long line of buildings in a desert&#10;&#10;Description automatically generated">
            <a:extLst>
              <a:ext uri="{FF2B5EF4-FFF2-40B4-BE49-F238E27FC236}">
                <a16:creationId xmlns:a16="http://schemas.microsoft.com/office/drawing/2014/main" id="{2F5A021D-6CA0-08CF-2D1B-1C1B813C900C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3"/>
          <a:srcRect t="1148" r="1" b="1"/>
          <a:stretch/>
        </p:blipFill>
        <p:spPr>
          <a:xfrm>
            <a:off x="336550" y="336550"/>
            <a:ext cx="5303640" cy="6184900"/>
          </a:xfrm>
          <a:noFill/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2E34CDC-2AD8-8557-96E4-3F99A16F58A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err="1">
                <a:cs typeface="Biome"/>
              </a:rPr>
              <a:t>Łącząc</a:t>
            </a:r>
            <a:r>
              <a:rPr lang="en-US">
                <a:cs typeface="Biome"/>
              </a:rPr>
              <a:t> </a:t>
            </a:r>
            <a:r>
              <a:rPr lang="en-US" err="1">
                <a:cs typeface="Biome"/>
              </a:rPr>
              <a:t>naukę</a:t>
            </a:r>
            <a:r>
              <a:rPr lang="en-US">
                <a:cs typeface="Biome"/>
              </a:rPr>
              <a:t> </a:t>
            </a:r>
            <a:r>
              <a:rPr lang="en-US" err="1">
                <a:cs typeface="Biome"/>
              </a:rPr>
              <a:t>obywatelską</a:t>
            </a:r>
            <a:r>
              <a:rPr lang="en-US">
                <a:cs typeface="Biome"/>
              </a:rPr>
              <a:t> (citizen science) </a:t>
            </a:r>
            <a:r>
              <a:rPr lang="en-US" err="1">
                <a:cs typeface="Biome"/>
              </a:rPr>
              <a:t>i</a:t>
            </a:r>
            <a:r>
              <a:rPr lang="en-US">
                <a:cs typeface="Biome"/>
              </a:rPr>
              <a:t> </a:t>
            </a:r>
            <a:r>
              <a:rPr lang="en-US" err="1">
                <a:cs typeface="Biome"/>
              </a:rPr>
              <a:t>uczenie</a:t>
            </a:r>
            <a:r>
              <a:rPr lang="en-US">
                <a:cs typeface="Biome"/>
              </a:rPr>
              <a:t> </a:t>
            </a:r>
            <a:r>
              <a:rPr lang="en-US" err="1">
                <a:cs typeface="Biome"/>
              </a:rPr>
              <a:t>maszynowe</a:t>
            </a: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8F084-F7CB-8836-F1C0-55658974AB93}"/>
              </a:ext>
            </a:extLst>
          </p:cNvPr>
          <p:cNvSpPr txBox="1"/>
          <p:nvPr/>
        </p:nvSpPr>
        <p:spPr>
          <a:xfrm>
            <a:off x="6889019" y="5877515"/>
            <a:ext cx="38693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hlinkClick r:id="rId4"/>
              </a:rPr>
              <a:t>https://www.zooniverse.org/projects/zooniverse/gravity-spy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9009F24-03AC-AD40-B1E1-560C5FCD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pl-PL" err="1"/>
              <a:t>Gravity</a:t>
            </a:r>
            <a:r>
              <a:rPr lang="pl-PL"/>
              <a:t> </a:t>
            </a:r>
            <a:r>
              <a:rPr lang="pl-PL" err="1"/>
              <a:t>spy</a:t>
            </a:r>
            <a:r>
              <a:rPr lang="pl-PL"/>
              <a:t>: reprezentacja danych</a:t>
            </a:r>
          </a:p>
        </p:txBody>
      </p:sp>
      <p:pic>
        <p:nvPicPr>
          <p:cNvPr id="6" name="Picture 5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A63B2E8-13EC-790F-410D-56881ADEB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953" y="2478916"/>
            <a:ext cx="5158097" cy="375250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429D24-DA5F-D46C-AE6F-D6A3BC890FCB}"/>
              </a:ext>
            </a:extLst>
          </p:cNvPr>
          <p:cNvSpPr txBox="1"/>
          <p:nvPr/>
        </p:nvSpPr>
        <p:spPr>
          <a:xfrm>
            <a:off x="7719989" y="4091738"/>
            <a:ext cx="3233015" cy="51756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ts val="1000"/>
              </a:spcBef>
              <a:buClr>
                <a:schemeClr val="accent6"/>
              </a:buClr>
            </a:pPr>
            <a:r>
              <a:rPr lang="pl-PL">
                <a:solidFill>
                  <a:schemeClr val="bg1"/>
                </a:solidFill>
              </a:rPr>
              <a:t>Skan omega ~ spektrogram</a:t>
            </a:r>
            <a:endParaRPr lang="pl-PL" kern="1200" spc="0" baseline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307A6-84CC-4E2F-B6E6-FD530416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086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2E6C21-1752-4E06-9FE3-208D45ADB66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6E7B4D-FB62-47B7-AAA7-0DEC9938DB8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Custom</vt:lpstr>
      <vt:lpstr>Uczenie maszynowe w detekcji fal grawitacyjnych</vt:lpstr>
      <vt:lpstr>Agenda</vt:lpstr>
      <vt:lpstr>Fale grawitacyjne w skrócie</vt:lpstr>
      <vt:lpstr>Czym są fale grawitacyjne</vt:lpstr>
      <vt:lpstr>po co badać fale grawitacyjne?</vt:lpstr>
      <vt:lpstr>Detekcja fali grawitacyjnej</vt:lpstr>
      <vt:lpstr>Detektory fal grawitacyjnych</vt:lpstr>
      <vt:lpstr>Gravity spy</vt:lpstr>
      <vt:lpstr>Gravity spy: reprezentacja danych</vt:lpstr>
      <vt:lpstr>Gravity spy</vt:lpstr>
      <vt:lpstr>Gravity spy: Przepływ danych i wolontariuszy</vt:lpstr>
      <vt:lpstr>PowerPoint Presentation</vt:lpstr>
      <vt:lpstr>Architektura rozwiązania</vt:lpstr>
      <vt:lpstr>Trening i wyniki</vt:lpstr>
      <vt:lpstr>Bibliografia</vt:lpstr>
      <vt:lpstr>Dziękujemy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2025-01-15T11:28:52Z</dcterms:created>
  <dcterms:modified xsi:type="dcterms:W3CDTF">2025-01-22T17:26:10Z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